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4" r:id="rId3"/>
    <p:sldId id="282" r:id="rId4"/>
    <p:sldId id="275" r:id="rId5"/>
    <p:sldId id="285" r:id="rId6"/>
    <p:sldId id="286" r:id="rId7"/>
    <p:sldId id="287" r:id="rId8"/>
    <p:sldId id="289" r:id="rId9"/>
    <p:sldId id="290" r:id="rId10"/>
    <p:sldId id="291" r:id="rId11"/>
    <p:sldId id="300" r:id="rId12"/>
    <p:sldId id="301" r:id="rId13"/>
    <p:sldId id="293" r:id="rId14"/>
    <p:sldId id="305" r:id="rId15"/>
    <p:sldId id="277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FFC000"/>
    <a:srgbClr val="9EC979"/>
    <a:srgbClr val="F4944A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6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C4472DC-BBA7-462C-8750-45BA058AD134}"/>
              </a:ext>
            </a:extLst>
          </p:cNvPr>
          <p:cNvSpPr/>
          <p:nvPr/>
        </p:nvSpPr>
        <p:spPr>
          <a:xfrm rot="20335123">
            <a:off x="931282" y="26219"/>
            <a:ext cx="709713" cy="123092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B01B40A-ACE0-911F-29CE-60C2B7B678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7D3B6B4F-025A-4045-A8F4-F34D2464FC5C}"/>
              </a:ext>
            </a:extLst>
          </p:cNvPr>
          <p:cNvSpPr/>
          <p:nvPr/>
        </p:nvSpPr>
        <p:spPr>
          <a:xfrm>
            <a:off x="4472247" y="278652"/>
            <a:ext cx="3247506" cy="30915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e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féminin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AC35DB38-363D-4818-AEB0-F01C8743467A}"/>
              </a:ext>
            </a:extLst>
          </p:cNvPr>
          <p:cNvSpPr/>
          <p:nvPr/>
        </p:nvSpPr>
        <p:spPr>
          <a:xfrm>
            <a:off x="681578" y="4372495"/>
            <a:ext cx="3424843" cy="213221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1"/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Même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un/une enfant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un/une élève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CAFF178-E5E2-464F-A607-70553147DA12}"/>
              </a:ext>
            </a:extLst>
          </p:cNvPr>
          <p:cNvSpPr txBox="1"/>
          <p:nvPr/>
        </p:nvSpPr>
        <p:spPr>
          <a:xfrm>
            <a:off x="2234712" y="3829277"/>
            <a:ext cx="764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ou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655C6368-C141-42AF-9172-F612F5BA45A5}"/>
              </a:ext>
            </a:extLst>
          </p:cNvPr>
          <p:cNvSpPr/>
          <p:nvPr/>
        </p:nvSpPr>
        <p:spPr>
          <a:xfrm>
            <a:off x="4383578" y="4106487"/>
            <a:ext cx="3420000" cy="239822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200000"/>
              </a:lnSpc>
            </a:pPr>
            <a:r>
              <a:rPr lang="fr-FR" sz="3200" b="1" dirty="0">
                <a:solidFill>
                  <a:schemeClr val="accent1">
                    <a:lumMod val="50000"/>
                  </a:schemeClr>
                </a:solidFill>
              </a:rPr>
              <a:t>Autre mot</a:t>
            </a: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garçon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 fille</a:t>
            </a: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coq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poule</a:t>
            </a:r>
            <a:endParaRPr lang="fr-FR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ctr"/>
            <a:endParaRPr lang="fr-F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0B8AB52-15D6-4FA7-B074-91C8B60318B0}"/>
              </a:ext>
            </a:extLst>
          </p:cNvPr>
          <p:cNvSpPr txBox="1"/>
          <p:nvPr/>
        </p:nvSpPr>
        <p:spPr>
          <a:xfrm>
            <a:off x="5845207" y="3536890"/>
            <a:ext cx="764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ou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2A0F15B-CE1A-47D2-BC1F-0DF82499F212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CE68A40A-FC83-5D55-FE77-B9E8672F95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176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762EA9F6-DD2E-4A86-A029-002D512C9E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8816" y="1542314"/>
            <a:ext cx="5334000" cy="4621530"/>
          </a:xfrm>
          <a:ln w="57150">
            <a:solidFill>
              <a:schemeClr val="bg1"/>
            </a:solidFill>
          </a:ln>
        </p:spPr>
        <p:txBody>
          <a:bodyPr numCol="1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lion            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boucher    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vendeur    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965B433-0BBE-4E09-982A-60C7ED92EBE6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A501564-D179-BDA7-40C1-124C62229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42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762EA9F6-DD2E-4A86-A029-002D512C9E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8816" y="1542314"/>
            <a:ext cx="5334000" cy="4621530"/>
          </a:xfrm>
          <a:ln w="57150">
            <a:solidFill>
              <a:schemeClr val="bg1"/>
            </a:solidFill>
          </a:ln>
        </p:spPr>
        <p:txBody>
          <a:bodyPr numCol="1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lion		   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boucher    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vendeur    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C7493CB-5F03-4AC7-896C-9F81AFC901AE}"/>
              </a:ext>
            </a:extLst>
          </p:cNvPr>
          <p:cNvSpPr txBox="1"/>
          <p:nvPr/>
        </p:nvSpPr>
        <p:spPr>
          <a:xfrm>
            <a:off x="4664201" y="1542314"/>
            <a:ext cx="6134792" cy="32908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une lionne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une bouchère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une </a:t>
            </a:r>
            <a:r>
              <a:rPr lang="fr-FR" sz="44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vendeuse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9418DF-0B8E-40D3-A19B-9359F8DAE9B7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C66CA15-77B8-C6ED-5E0B-09289091DE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374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711040F6-154B-4003-8C3B-A23D00289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911" y="1406980"/>
            <a:ext cx="9922772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lion  une lio</a:t>
            </a:r>
            <a:r>
              <a:rPr lang="fr-FR" sz="4400" u="sng" dirty="0">
                <a:sym typeface="Wingdings" panose="05000000000000000000" pitchFamily="2" charset="2"/>
              </a:rPr>
              <a:t>n</a:t>
            </a:r>
            <a:r>
              <a:rPr lang="fr-FR" sz="4400" u="sng" dirty="0">
                <a:solidFill>
                  <a:srgbClr val="FF0000"/>
                </a:solidFill>
                <a:sym typeface="Wingdings" panose="05000000000000000000" pitchFamily="2" charset="2"/>
              </a:rPr>
              <a:t>n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boucher  une bouch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ère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vendeur  une vendeu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se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E6C2912-0691-4C8F-B5E6-0EE9FEF6AE59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C6D4864-43C2-87A4-B3AD-4106E99FCD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89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1" name="Ellipse 10">
            <a:extLst>
              <a:ext uri="{FF2B5EF4-FFF2-40B4-BE49-F238E27FC236}">
                <a16:creationId xmlns:a16="http://schemas.microsoft.com/office/drawing/2014/main" id="{1591571D-4C52-458C-B2D4-84DB1042FCAD}"/>
              </a:ext>
            </a:extLst>
          </p:cNvPr>
          <p:cNvSpPr/>
          <p:nvPr/>
        </p:nvSpPr>
        <p:spPr>
          <a:xfrm>
            <a:off x="4472247" y="278652"/>
            <a:ext cx="3247506" cy="30915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e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féminin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503A3F4-F57C-464F-BC13-A54A5280D690}"/>
              </a:ext>
            </a:extLst>
          </p:cNvPr>
          <p:cNvSpPr/>
          <p:nvPr/>
        </p:nvSpPr>
        <p:spPr>
          <a:xfrm>
            <a:off x="681578" y="4372495"/>
            <a:ext cx="3424843" cy="213221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1"/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Même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un/une enfant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un/une élève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 artiste/une artiste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97EAEC1-B1E9-455A-89B7-85DB76E933DF}"/>
              </a:ext>
            </a:extLst>
          </p:cNvPr>
          <p:cNvSpPr txBox="1"/>
          <p:nvPr/>
        </p:nvSpPr>
        <p:spPr>
          <a:xfrm>
            <a:off x="2234712" y="3829277"/>
            <a:ext cx="764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2060"/>
                </a:solidFill>
              </a:rPr>
              <a:t>ou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B9C8D6AD-B831-4394-9A00-1E97DD4A831C}"/>
              </a:ext>
            </a:extLst>
          </p:cNvPr>
          <p:cNvSpPr/>
          <p:nvPr/>
        </p:nvSpPr>
        <p:spPr>
          <a:xfrm>
            <a:off x="4299753" y="4106487"/>
            <a:ext cx="3420000" cy="239822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200000"/>
              </a:lnSpc>
            </a:pPr>
            <a:r>
              <a:rPr lang="fr-FR" sz="3200" b="1" dirty="0">
                <a:solidFill>
                  <a:schemeClr val="accent1">
                    <a:lumMod val="50000"/>
                  </a:schemeClr>
                </a:solidFill>
              </a:rPr>
              <a:t>Autre mot</a:t>
            </a: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garçon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 fille</a:t>
            </a: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coq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poule</a:t>
            </a:r>
            <a:endParaRPr lang="fr-FR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étalon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jument</a:t>
            </a:r>
            <a:endParaRPr lang="fr-FR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dieu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déesse</a:t>
            </a:r>
            <a:endParaRPr lang="fr-FR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ctr"/>
            <a:endParaRPr lang="fr-F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3FF1EAC-4CCC-49EE-B740-213F5B970703}"/>
              </a:ext>
            </a:extLst>
          </p:cNvPr>
          <p:cNvSpPr txBox="1"/>
          <p:nvPr/>
        </p:nvSpPr>
        <p:spPr>
          <a:xfrm>
            <a:off x="5845207" y="3536890"/>
            <a:ext cx="764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2060"/>
                </a:solidFill>
              </a:rPr>
              <a:t>ou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659B850-1061-475F-8695-F4E21C050E10}"/>
              </a:ext>
            </a:extLst>
          </p:cNvPr>
          <p:cNvSpPr txBox="1"/>
          <p:nvPr/>
        </p:nvSpPr>
        <p:spPr>
          <a:xfrm>
            <a:off x="9334883" y="2623938"/>
            <a:ext cx="764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2060"/>
                </a:solidFill>
              </a:rPr>
              <a:t>ou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CC74719A-A871-4BC3-9196-9DE19A0FEF16}"/>
              </a:ext>
            </a:extLst>
          </p:cNvPr>
          <p:cNvSpPr/>
          <p:nvPr/>
        </p:nvSpPr>
        <p:spPr>
          <a:xfrm>
            <a:off x="7913085" y="3829277"/>
            <a:ext cx="3608368" cy="267543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200000"/>
              </a:lnSpc>
            </a:pPr>
            <a:r>
              <a:rPr lang="fr-FR" sz="3200" b="1" dirty="0">
                <a:solidFill>
                  <a:schemeClr val="accent1">
                    <a:lumMod val="50000"/>
                  </a:schemeClr>
                </a:solidFill>
              </a:rPr>
              <a:t>Autre fin de mot</a:t>
            </a: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lio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n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li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on</a:t>
            </a:r>
            <a:r>
              <a:rPr lang="fr-FR" sz="2800" u="sng" dirty="0">
                <a:solidFill>
                  <a:schemeClr val="accent1">
                    <a:lumMod val="50000"/>
                  </a:schemeClr>
                </a:solidFill>
              </a:rPr>
              <a:t>n</a:t>
            </a:r>
            <a:r>
              <a:rPr lang="fr-FR" sz="2800" b="1" u="sng" dirty="0">
                <a:solidFill>
                  <a:schemeClr val="accent1">
                    <a:lumMod val="50000"/>
                  </a:schemeClr>
                </a:solidFill>
              </a:rPr>
              <a:t>e</a:t>
            </a: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bouch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er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bouch</a:t>
            </a:r>
            <a:r>
              <a:rPr lang="fr-FR" sz="2800" u="sng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èr</a:t>
            </a:r>
            <a:r>
              <a:rPr lang="fr-FR" sz="2800" b="1" u="sng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e</a:t>
            </a:r>
          </a:p>
          <a:p>
            <a:pPr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vend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eur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vend</a:t>
            </a:r>
            <a:r>
              <a:rPr lang="fr-FR" sz="2800" u="sng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eus</a:t>
            </a:r>
            <a:r>
              <a:rPr lang="fr-FR" sz="2800" b="1" u="sng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2845186-5D61-440C-9E3C-DEEDC7B38952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489114B-F589-55C5-4562-63E62E1123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551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2CDD7678-A0BF-49AE-AE7C-E59BE55571F0}"/>
              </a:ext>
            </a:extLst>
          </p:cNvPr>
          <p:cNvSpPr txBox="1">
            <a:spLocks/>
          </p:cNvSpPr>
          <p:nvPr/>
        </p:nvSpPr>
        <p:spPr>
          <a:xfrm>
            <a:off x="990600" y="1045029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Féminin de ‘client’ ?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Féminin de ‘pompier’ ?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fr-FR" sz="5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Féminin</a:t>
            </a: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 de ‘danseur’ ?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fr-FR" sz="5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Féminin</a:t>
            </a: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 de ‘banquier’ ? 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fr-FR" sz="5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Féminin</a:t>
            </a: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fr-FR" sz="5400">
                <a:latin typeface="Arial" panose="020B0604020202020204" pitchFamily="34" charset="0"/>
                <a:cs typeface="Arial" panose="020B0604020202020204" pitchFamily="34" charset="0"/>
              </a:rPr>
              <a:t>‘chanteur</a:t>
            </a: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’ 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6F59D0-1262-4722-8228-C79AFE28EB0C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C8C75A2-BD3C-4392-9082-7B8400ACDE47}"/>
              </a:ext>
            </a:extLst>
          </p:cNvPr>
          <p:cNvSpPr/>
          <p:nvPr/>
        </p:nvSpPr>
        <p:spPr>
          <a:xfrm>
            <a:off x="694065" y="5983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8425ECE6-0B8F-5B5E-4049-33E3549ED7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B7D05B3C-CE32-4CC1-B7F5-9EC7A9E3D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3407" y="1725194"/>
            <a:ext cx="7545186" cy="364482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/>
              <a:t>un ami </a:t>
            </a:r>
            <a:r>
              <a:rPr lang="fr-FR" sz="4400" dirty="0">
                <a:sym typeface="Wingdings" panose="05000000000000000000" pitchFamily="2" charset="2"/>
              </a:rPr>
              <a:t> une amie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le client  la cliente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voisin   une voisine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C554D3-6A70-4BC5-B07D-DAEF1AD333E0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710D5A-226E-4593-A2E0-729B6741E193}"/>
              </a:ext>
            </a:extLst>
          </p:cNvPr>
          <p:cNvSpPr/>
          <p:nvPr/>
        </p:nvSpPr>
        <p:spPr>
          <a:xfrm>
            <a:off x="694065" y="5983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AB02F54-2C0D-2CD6-162F-D159B09D65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585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17F677C-A7E4-4AEB-A19D-A262403BF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3407" y="1725194"/>
            <a:ext cx="7545186" cy="364482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/>
              <a:t>un ami </a:t>
            </a:r>
            <a:r>
              <a:rPr lang="fr-FR" sz="4400" dirty="0">
                <a:sym typeface="Wingdings" panose="05000000000000000000" pitchFamily="2" charset="2"/>
              </a:rPr>
              <a:t> </a:t>
            </a:r>
            <a:r>
              <a:rPr lang="fr-FR" sz="4400" u="sng" dirty="0">
                <a:sym typeface="Wingdings" panose="05000000000000000000" pitchFamily="2" charset="2"/>
              </a:rPr>
              <a:t>une</a:t>
            </a:r>
            <a:r>
              <a:rPr lang="fr-FR" sz="4400" dirty="0">
                <a:sym typeface="Wingdings" panose="05000000000000000000" pitchFamily="2" charset="2"/>
              </a:rPr>
              <a:t> ami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le client  </a:t>
            </a:r>
            <a:r>
              <a:rPr lang="fr-FR" sz="4400" u="sng" dirty="0">
                <a:sym typeface="Wingdings" panose="05000000000000000000" pitchFamily="2" charset="2"/>
              </a:rPr>
              <a:t>la</a:t>
            </a:r>
            <a:r>
              <a:rPr lang="fr-FR" sz="4400" dirty="0">
                <a:sym typeface="Wingdings" panose="05000000000000000000" pitchFamily="2" charset="2"/>
              </a:rPr>
              <a:t> client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voisin   </a:t>
            </a:r>
            <a:r>
              <a:rPr lang="fr-FR" sz="4400" u="sng" dirty="0">
                <a:sym typeface="Wingdings" panose="05000000000000000000" pitchFamily="2" charset="2"/>
              </a:rPr>
              <a:t>une</a:t>
            </a:r>
            <a:r>
              <a:rPr lang="fr-FR" sz="4400" dirty="0">
                <a:sym typeface="Wingdings" panose="05000000000000000000" pitchFamily="2" charset="2"/>
              </a:rPr>
              <a:t> voisin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908060C-E937-E7F0-F9CD-B7EE214635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87B3918F-820B-46A2-8B5D-331C906E759C}"/>
              </a:ext>
            </a:extLst>
          </p:cNvPr>
          <p:cNvSpPr/>
          <p:nvPr/>
        </p:nvSpPr>
        <p:spPr>
          <a:xfrm>
            <a:off x="4383578" y="495668"/>
            <a:ext cx="3424843" cy="32585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e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féminin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E74AC1C-EEBC-4807-95AB-7813C4214CF4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F975F33-7678-111A-0C9B-59E7AE1C5D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AB03D554-A1D2-4735-A36E-5861EBC6D6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33" y="1542314"/>
            <a:ext cx="10149349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élève  une élève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enfant  une enfant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09FC11-1613-442A-9EDC-EDF9657ADC30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2C18FC8-B335-778F-3672-355205CE55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965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5FFF88B6-32DD-48D7-830B-B2A3CEA9D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33" y="1542314"/>
            <a:ext cx="10149349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élève  une élève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_</a:t>
            </a: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enfant  une enfant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_</a:t>
            </a: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4145DF-9D3B-486F-BA03-4A945359709A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42CA600-072C-D524-94B7-398769604C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178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E47E65E0-FB90-4650-8757-7204571D4A1C}"/>
              </a:ext>
            </a:extLst>
          </p:cNvPr>
          <p:cNvSpPr/>
          <p:nvPr/>
        </p:nvSpPr>
        <p:spPr>
          <a:xfrm>
            <a:off x="4472247" y="278652"/>
            <a:ext cx="3247506" cy="30915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e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féminin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DEAC70F7-E3C5-4200-9938-1EE9F9F7887C}"/>
              </a:ext>
            </a:extLst>
          </p:cNvPr>
          <p:cNvSpPr/>
          <p:nvPr/>
        </p:nvSpPr>
        <p:spPr>
          <a:xfrm>
            <a:off x="681578" y="4372495"/>
            <a:ext cx="3424843" cy="213221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1"/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Même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un/une enfant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un/une élève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7214BF4-EE00-4EF2-B99F-476B211CF36B}"/>
              </a:ext>
            </a:extLst>
          </p:cNvPr>
          <p:cNvSpPr txBox="1"/>
          <p:nvPr/>
        </p:nvSpPr>
        <p:spPr>
          <a:xfrm>
            <a:off x="2234712" y="3829277"/>
            <a:ext cx="764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ou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0EAE5F9-BF42-4EE8-AF55-E2BCF38467F7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00127B0-C712-7AE8-B7EE-1E64B49CCD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188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928D354A-A3E6-4F6B-8260-9155B4699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6404" y="1406980"/>
            <a:ext cx="9356330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garçon  une fille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coq	 une poule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oncle  une tante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A89B4F-8706-4E74-A73D-DE540C847798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A6E071A-4E02-5EAB-3EB2-788D475D3B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45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AA9165D8-24E1-4C83-AF74-A1AEE3DC8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6404" y="1406980"/>
            <a:ext cx="9356330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garçon  </a:t>
            </a:r>
            <a:r>
              <a:rPr lang="fr-FR" sz="4400" u="sng" dirty="0">
                <a:sym typeface="Wingdings" panose="05000000000000000000" pitchFamily="2" charset="2"/>
              </a:rPr>
              <a:t>une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fille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coq  </a:t>
            </a:r>
            <a:r>
              <a:rPr lang="fr-FR" sz="4400" u="sng" dirty="0">
                <a:sym typeface="Wingdings" panose="05000000000000000000" pitchFamily="2" charset="2"/>
              </a:rPr>
              <a:t>une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poule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oncle  </a:t>
            </a:r>
            <a:r>
              <a:rPr lang="fr-FR" sz="4400" u="sng" dirty="0">
                <a:sym typeface="Wingdings" panose="05000000000000000000" pitchFamily="2" charset="2"/>
              </a:rPr>
              <a:t>une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tante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7BEE80B-A9F0-496E-B76F-9CD58AC55E01}"/>
              </a:ext>
            </a:extLst>
          </p:cNvPr>
          <p:cNvSpPr/>
          <p:nvPr/>
        </p:nvSpPr>
        <p:spPr>
          <a:xfrm>
            <a:off x="541665" y="454074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DDAA35-222F-E694-A7DF-8C8A8C01F4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865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348</Words>
  <Application>Microsoft Office PowerPoint</Application>
  <PresentationFormat>Grand écran</PresentationFormat>
  <Paragraphs>103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Quelle est la règle ? </vt:lpstr>
      <vt:lpstr>Quelle est la règle ? </vt:lpstr>
      <vt:lpstr>La règle : </vt:lpstr>
      <vt:lpstr>Quelle est la règle ? </vt:lpstr>
      <vt:lpstr>Quelle est la règle ? </vt:lpstr>
      <vt:lpstr>La règle : </vt:lpstr>
      <vt:lpstr>Je m’entraine : </vt:lpstr>
      <vt:lpstr>Je m’entraine : </vt:lpstr>
      <vt:lpstr>Quelle est la règle ? </vt:lpstr>
      <vt:lpstr>La règle : </vt:lpstr>
      <vt:lpstr>Je m’entraine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28</cp:revision>
  <dcterms:created xsi:type="dcterms:W3CDTF">2021-07-17T07:25:24Z</dcterms:created>
  <dcterms:modified xsi:type="dcterms:W3CDTF">2022-08-06T20:23:01Z</dcterms:modified>
</cp:coreProperties>
</file>